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3CC"/>
    <a:srgbClr val="F5EC74"/>
    <a:srgbClr val="80F7BC"/>
    <a:srgbClr val="EDDD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85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1D4053-2634-4854-B0F2-B3A4E9875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0C52554-8E90-43AD-A34D-F0495DBEC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DA0C93-5E97-4D78-BBD2-F40C462AD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5E3ED1-188A-4803-A05A-4A740A6B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D311D0-7918-4C4D-9D1B-8D809BFCF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55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2C2998-4BB3-4A99-8B66-398E347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06A4C7-E563-4A00-A638-2733F5C5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FDE23C-4C25-4636-A745-BE18005AE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6F5F9D-922F-466A-BBAF-30A3EB108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AF5E4F-9952-4A64-A613-F9BF956D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54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86F434-5406-429D-AFF2-1A8797BA0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584183-C6AB-406B-8E95-7B1F71649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8DC507-75FC-49E1-AF00-83EB3CA92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5EF070-05F0-46BD-B9A1-C5190257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F0D397-7C0A-4795-B720-C0540F223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71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C05108-AFD6-410B-965D-39036240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B9994B-6100-4D36-8DE8-CFC3F950F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F876C62-8BBE-4908-AB56-A49138573F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08D99A1-8C2D-44A8-ADDF-202083CC8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A2C951-E1D5-4C18-98E0-E8367A6C0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744D82-B0C4-4DE5-A16F-4D0A12C9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75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7960B1-D4EE-46B5-83D8-F3D03965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7F15C1-CEC8-46A9-991F-2604FA0A1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157C8E7-683C-4079-9FEF-7A5A99FCA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D201761-CDA1-46D8-8F7C-0BBEAA6AD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3279577-1FF3-4C29-AF72-EB2A4B23CD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17349D3-D01E-42EF-9326-38A21601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663152B-6C59-41DC-85B9-6B16737E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BA11CCF-9BF9-4BB7-8E28-EF3B7FCB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10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667ED2-5051-4317-AFF3-D8F10658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7B136C0-F9FE-4278-80F2-69FF51FBB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D0D2CB4-9312-413A-BE64-7E5827F19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4E1EDF-AAB4-4927-851D-9318DD760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79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5B81239-B51C-4DCD-9803-29B23C346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17DF42C-B39E-4260-8C6B-4AF85C4AE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B1B9B8-F4C1-48DC-A8F5-E3FBD515F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8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97EC9C-06F2-4745-94B3-A23BA496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55D518-5434-4E26-8FA9-B808F33D1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054EE8-4FC8-426D-BEB9-441AE460D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0058C4C-D4A9-461B-B01B-E815E660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6A7DBF-0249-4FB7-B061-A3277DDF8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64AFC7-B076-4AAF-86F5-FD332AE4E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18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3BFC7D-CDB0-407D-8EA9-765C0642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CC517E8-F736-4519-8FBC-777F702B3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B31A13-00EE-4E75-A243-3A54D34BA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3D6AD7F-E794-43EE-AED2-3E106337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FDB2F8-CDE7-4AAC-9A12-86845670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3F54219-0724-4372-8AC1-5AFF241A2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40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C082EC-E5DA-4D5B-A949-1593F8FA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AA50404-1CEE-43F9-8506-F77449C2B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0C58B0-A03F-43E1-8599-0BDB0311E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0D6BC2-F319-4C35-81C6-4FB0A4A1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8B38BF-CDF4-4EF9-B77D-9079161E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05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0387114-2E0E-4A38-BF52-7DB354DAD6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3536816-9C2B-4483-AD29-8C79B8A75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B61A9A-98A7-4D21-9B95-E32FB2768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9434D4-8ED4-4AE5-90B0-03549D96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D1F4E4-3AC2-46F0-A29F-81ECFAFB1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07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C1265DA-E1CE-48FB-8C48-2DBB42528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0FE67D-AA57-49BD-9EF7-0BF57ADE2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5AFE67-8097-4CD7-B9DD-273A8EFD9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56E09-F542-4D96-ACF9-D4625F058C83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BF2E35-F74E-457F-ACFC-BF989BF43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FA8748-E361-4336-AAE4-C04249366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EA7C-043A-4A3E-AEB9-8438B9424F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6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noinedu.or.k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oinedu.or.k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4E54A612-E688-43C7-B0AE-44D62F542823}"/>
              </a:ext>
            </a:extLst>
          </p:cNvPr>
          <p:cNvSpPr/>
          <p:nvPr/>
        </p:nvSpPr>
        <p:spPr>
          <a:xfrm>
            <a:off x="-1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10551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276045 h 6858000"/>
              <a:gd name="connsiteX4" fmla="*/ 310551 w 12192000"/>
              <a:gd name="connsiteY4" fmla="*/ 276045 h 6858000"/>
              <a:gd name="connsiteX5" fmla="*/ 310551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10551" y="0"/>
                </a:lnTo>
                <a:lnTo>
                  <a:pt x="12192000" y="0"/>
                </a:lnTo>
                <a:lnTo>
                  <a:pt x="12192000" y="276045"/>
                </a:lnTo>
                <a:lnTo>
                  <a:pt x="310551" y="276045"/>
                </a:lnTo>
                <a:lnTo>
                  <a:pt x="31055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186C9799-0154-4B52-B1C0-6351ACDFCBF9}"/>
              </a:ext>
            </a:extLst>
          </p:cNvPr>
          <p:cNvSpPr/>
          <p:nvPr/>
        </p:nvSpPr>
        <p:spPr>
          <a:xfrm>
            <a:off x="10437962" y="-1"/>
            <a:ext cx="1754038" cy="6858000"/>
          </a:xfrm>
          <a:custGeom>
            <a:avLst/>
            <a:gdLst>
              <a:gd name="connsiteX0" fmla="*/ 0 w 1754038"/>
              <a:gd name="connsiteY0" fmla="*/ 0 h 6858000"/>
              <a:gd name="connsiteX1" fmla="*/ 1443487 w 1754038"/>
              <a:gd name="connsiteY1" fmla="*/ 0 h 6858000"/>
              <a:gd name="connsiteX2" fmla="*/ 1754038 w 1754038"/>
              <a:gd name="connsiteY2" fmla="*/ 0 h 6858000"/>
              <a:gd name="connsiteX3" fmla="*/ 1754038 w 1754038"/>
              <a:gd name="connsiteY3" fmla="*/ 276045 h 6858000"/>
              <a:gd name="connsiteX4" fmla="*/ 1754038 w 1754038"/>
              <a:gd name="connsiteY4" fmla="*/ 6858000 h 6858000"/>
              <a:gd name="connsiteX5" fmla="*/ 1443487 w 1754038"/>
              <a:gd name="connsiteY5" fmla="*/ 6858000 h 6858000"/>
              <a:gd name="connsiteX6" fmla="*/ 1443487 w 1754038"/>
              <a:gd name="connsiteY6" fmla="*/ 276045 h 6858000"/>
              <a:gd name="connsiteX7" fmla="*/ 0 w 1754038"/>
              <a:gd name="connsiteY7" fmla="*/ 2760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038" h="6858000">
                <a:moveTo>
                  <a:pt x="0" y="0"/>
                </a:moveTo>
                <a:lnTo>
                  <a:pt x="1443487" y="0"/>
                </a:lnTo>
                <a:lnTo>
                  <a:pt x="1754038" y="0"/>
                </a:lnTo>
                <a:lnTo>
                  <a:pt x="1754038" y="276045"/>
                </a:lnTo>
                <a:lnTo>
                  <a:pt x="1754038" y="6858000"/>
                </a:lnTo>
                <a:lnTo>
                  <a:pt x="1443487" y="6858000"/>
                </a:lnTo>
                <a:lnTo>
                  <a:pt x="1443487" y="276045"/>
                </a:lnTo>
                <a:lnTo>
                  <a:pt x="0" y="276045"/>
                </a:lnTo>
                <a:close/>
              </a:path>
            </a:pathLst>
          </a:cu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974AE79-AF31-4461-AB55-9764EDA545E7}"/>
              </a:ext>
            </a:extLst>
          </p:cNvPr>
          <p:cNvSpPr/>
          <p:nvPr/>
        </p:nvSpPr>
        <p:spPr>
          <a:xfrm>
            <a:off x="5382884" y="2306167"/>
            <a:ext cx="1431985" cy="66066"/>
          </a:xfrm>
          <a:prstGeom prst="rect">
            <a:avLst/>
          </a:prstGeom>
          <a:solidFill>
            <a:srgbClr val="EDD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A0C9D7-FB0E-433E-B027-5C1043F5A082}"/>
              </a:ext>
            </a:extLst>
          </p:cNvPr>
          <p:cNvSpPr txBox="1"/>
          <p:nvPr/>
        </p:nvSpPr>
        <p:spPr>
          <a:xfrm>
            <a:off x="3219089" y="2705724"/>
            <a:ext cx="57538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latin typeface="a타이틀고딕2" panose="02020600000000000000" pitchFamily="18" charset="-127"/>
                <a:ea typeface="a타이틀고딕2" panose="02020600000000000000" pitchFamily="18" charset="-127"/>
              </a:rPr>
              <a:t>노인인권 집합교육 신청 플랫폼 접속 오류 안내</a:t>
            </a:r>
            <a:endParaRPr lang="ko-KR" altLang="en-US" sz="4400" dirty="0">
              <a:latin typeface="a타이틀고딕2" panose="02020600000000000000" pitchFamily="18" charset="-127"/>
              <a:ea typeface="a타이틀고딕2" panose="02020600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40F7E7-54AE-449C-BF7B-3AD68DDA7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73" y="6074247"/>
            <a:ext cx="1828649" cy="45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8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CE8D57-BB54-4E27-8B28-349D06717B4F}"/>
              </a:ext>
            </a:extLst>
          </p:cNvPr>
          <p:cNvSpPr txBox="1"/>
          <p:nvPr/>
        </p:nvSpPr>
        <p:spPr>
          <a:xfrm>
            <a:off x="1023934" y="1344167"/>
            <a:ext cx="993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최근 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노인인권 집합교육 신청 플랫폼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en-US" altLang="ko-KR" sz="2000" u="sng">
                <a:latin typeface="나눔바른고딕" panose="020B0603020101020101" pitchFamily="50" charset="-127"/>
                <a:ea typeface="나눔바른고딕" panose="020B0603020101020101" pitchFamily="50" charset="-127"/>
                <a:hlinkClick r:id="rId2"/>
              </a:rPr>
              <a:t>https://noinedu.or.kr/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)”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은 보안 서버와 관련하여 일부 업데이트를 진행하였으나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여러 외부 요인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들로 인해 접속 오류 현상이 발생하고 있습니다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116F2F7-0638-4882-871B-7DA010D25CBE}"/>
              </a:ext>
            </a:extLst>
          </p:cNvPr>
          <p:cNvSpPr/>
          <p:nvPr/>
        </p:nvSpPr>
        <p:spPr>
          <a:xfrm>
            <a:off x="1023934" y="2394356"/>
            <a:ext cx="10144126" cy="1257312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 b="1" i="1" u="sng">
                <a:solidFill>
                  <a:schemeClr val="tx1"/>
                </a:solidFill>
              </a:rPr>
              <a:t>* 업데이트가 지원되지 않는 오래된 브라우저</a:t>
            </a:r>
            <a:r>
              <a:rPr lang="en-US" altLang="ko-KR" sz="1600" b="1" i="1" u="sng">
                <a:solidFill>
                  <a:schemeClr val="tx1"/>
                </a:solidFill>
              </a:rPr>
              <a:t>(</a:t>
            </a:r>
            <a:r>
              <a:rPr lang="ko-KR" altLang="en-US" sz="1600" b="1" i="1" u="sng">
                <a:solidFill>
                  <a:schemeClr val="tx1"/>
                </a:solidFill>
              </a:rPr>
              <a:t>윈도우</a:t>
            </a:r>
            <a:r>
              <a:rPr lang="en-US" altLang="ko-KR" sz="1600" b="1" i="1" u="sng">
                <a:solidFill>
                  <a:schemeClr val="tx1"/>
                </a:solidFill>
              </a:rPr>
              <a:t>XP </a:t>
            </a:r>
            <a:r>
              <a:rPr lang="ko-KR" altLang="en-US" sz="1600" b="1" i="1" u="sng">
                <a:solidFill>
                  <a:schemeClr val="tx1"/>
                </a:solidFill>
              </a:rPr>
              <a:t>등</a:t>
            </a:r>
            <a:r>
              <a:rPr lang="en-US" altLang="ko-KR" sz="1600" b="1" i="1" u="sng">
                <a:solidFill>
                  <a:schemeClr val="tx1"/>
                </a:solidFill>
              </a:rPr>
              <a:t>) </a:t>
            </a:r>
            <a:r>
              <a:rPr lang="ko-KR" altLang="en-US" sz="1600" b="1" i="1" u="sng">
                <a:solidFill>
                  <a:schemeClr val="tx1"/>
                </a:solidFill>
              </a:rPr>
              <a:t>사용 하는 경우</a:t>
            </a:r>
            <a:endParaRPr lang="ko-KR" altLang="en-US" sz="1600" b="1" u="sng">
              <a:solidFill>
                <a:schemeClr val="tx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i="1" u="sng">
                <a:solidFill>
                  <a:schemeClr val="tx1"/>
                </a:solidFill>
              </a:rPr>
              <a:t>* </a:t>
            </a:r>
            <a:r>
              <a:rPr lang="ko-KR" altLang="en-US" sz="1600" b="1" i="1" u="sng">
                <a:solidFill>
                  <a:schemeClr val="tx1"/>
                </a:solidFill>
              </a:rPr>
              <a:t>최초 접속 시 인증서를 받지 못한 경우 </a:t>
            </a:r>
            <a:r>
              <a:rPr lang="en-US" altLang="ko-KR" sz="1600" b="1" i="1" u="sng">
                <a:solidFill>
                  <a:schemeClr val="tx1"/>
                </a:solidFill>
              </a:rPr>
              <a:t>(</a:t>
            </a:r>
            <a:r>
              <a:rPr lang="ko-KR" altLang="en-US" sz="1600" b="1" i="1" u="sng">
                <a:solidFill>
                  <a:schemeClr val="tx1"/>
                </a:solidFill>
              </a:rPr>
              <a:t>개인 컴퓨터 설정 관련</a:t>
            </a:r>
            <a:r>
              <a:rPr lang="en-US" altLang="ko-KR" sz="1600" b="1" i="1" u="sng">
                <a:solidFill>
                  <a:schemeClr val="tx1"/>
                </a:solidFill>
              </a:rPr>
              <a:t>)</a:t>
            </a:r>
            <a:r>
              <a:rPr lang="ko-KR" altLang="en-US" sz="1600" b="1" i="1" u="sng">
                <a:solidFill>
                  <a:schemeClr val="tx1"/>
                </a:solidFill>
              </a:rPr>
              <a:t> </a:t>
            </a:r>
            <a:endParaRPr lang="en-US" altLang="ko-KR" sz="1600" b="1" i="1" u="sng">
              <a:solidFill>
                <a:schemeClr val="tx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i="1" u="sng">
                <a:solidFill>
                  <a:schemeClr val="tx1"/>
                </a:solidFill>
              </a:rPr>
              <a:t>* </a:t>
            </a:r>
            <a:r>
              <a:rPr lang="ko-KR" altLang="en-US" sz="1600" b="1" i="1" u="sng">
                <a:solidFill>
                  <a:schemeClr val="tx1"/>
                </a:solidFill>
              </a:rPr>
              <a:t>최근 윈도우 업데이트 관련 이슈 등 다수</a:t>
            </a:r>
            <a:endParaRPr lang="en-US" altLang="ko-KR" sz="1600" b="1" i="1" u="sng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C80A43-E0B1-4420-8B2E-8E848D8A01A0}"/>
              </a:ext>
            </a:extLst>
          </p:cNvPr>
          <p:cNvSpPr txBox="1"/>
          <p:nvPr/>
        </p:nvSpPr>
        <p:spPr>
          <a:xfrm>
            <a:off x="1023934" y="3993971"/>
            <a:ext cx="10123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이에 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노인인권 집합교육 플랫폼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접속을 위한 몇 가지 안내드리오니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 신청에 차질 없으시길 </a:t>
            </a:r>
            <a:endParaRPr lang="en-US" altLang="ko-KR" sz="200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바랍니다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endParaRPr lang="en-US" altLang="ko-KR" sz="200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659160-B6C8-4C80-8AFA-EE1145A132F8}"/>
              </a:ext>
            </a:extLst>
          </p:cNvPr>
          <p:cNvSpPr txBox="1"/>
          <p:nvPr/>
        </p:nvSpPr>
        <p:spPr>
          <a:xfrm>
            <a:off x="904874" y="510302"/>
            <a:ext cx="3895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안내사항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1A59497-78D5-4D6B-B8B4-D263D7017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73" y="6074247"/>
            <a:ext cx="1828649" cy="45716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3050B9D-27FF-479B-8FFA-B4A5898E32F9}"/>
              </a:ext>
            </a:extLst>
          </p:cNvPr>
          <p:cNvSpPr/>
          <p:nvPr/>
        </p:nvSpPr>
        <p:spPr>
          <a:xfrm>
            <a:off x="1942077" y="5175279"/>
            <a:ext cx="8555495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sz="16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개별 컴퓨터 환경의 차이로 관련 현상 지속 시 전문가 상담을 통해 안전하게 접속해 주시기 바랍니다</a:t>
            </a:r>
            <a:r>
              <a:rPr lang="en-US" altLang="ko-KR" sz="16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16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en-US" altLang="ko-KR" sz="160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6200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4" y="510302"/>
            <a:ext cx="3895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>
                <a:highlight>
                  <a:srgbClr val="F5EC74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접속오류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브라우저 별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pic>
        <p:nvPicPr>
          <p:cNvPr id="1025" name="_x373363048" descr="EMB000036580046">
            <a:extLst>
              <a:ext uri="{FF2B5EF4-FFF2-40B4-BE49-F238E27FC236}">
                <a16:creationId xmlns:a16="http://schemas.microsoft.com/office/drawing/2014/main" id="{667597AA-EDEB-4709-990E-673D6F758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0" b="6898"/>
          <a:stretch/>
        </p:blipFill>
        <p:spPr bwMode="auto">
          <a:xfrm>
            <a:off x="704207" y="3594256"/>
            <a:ext cx="5320346" cy="313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349407760" descr="EMB000036580047">
            <a:extLst>
              <a:ext uri="{FF2B5EF4-FFF2-40B4-BE49-F238E27FC236}">
                <a16:creationId xmlns:a16="http://schemas.microsoft.com/office/drawing/2014/main" id="{A798A65E-6EEF-4E2B-8E06-A6754C0C8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b="9804"/>
          <a:stretch/>
        </p:blipFill>
        <p:spPr bwMode="auto">
          <a:xfrm>
            <a:off x="6293090" y="3503036"/>
            <a:ext cx="5320346" cy="313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1BB17E0-B097-4D3D-9011-38414D5C128D}"/>
              </a:ext>
            </a:extLst>
          </p:cNvPr>
          <p:cNvSpPr txBox="1"/>
          <p:nvPr/>
        </p:nvSpPr>
        <p:spPr>
          <a:xfrm>
            <a:off x="1014699" y="2345313"/>
            <a:ext cx="469936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(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크롬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접속 오류 화면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i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</a:t>
            </a:r>
            <a:r>
              <a:rPr lang="en-US" altLang="ko-KR" i="1">
                <a:solidFill>
                  <a:srgbClr val="FF0000"/>
                </a:solidFill>
                <a:highlight>
                  <a:srgbClr val="F6F3CC"/>
                </a:highligh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i="1">
                <a:solidFill>
                  <a:srgbClr val="FF0000"/>
                </a:solidFill>
                <a:highlight>
                  <a:srgbClr val="F6F3CC"/>
                </a:highligh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연결이 비공개로 설정되어 있지 않습니다</a:t>
            </a:r>
            <a:r>
              <a:rPr lang="en-US" altLang="ko-KR" i="1">
                <a:solidFill>
                  <a:srgbClr val="FF0000"/>
                </a:solidFill>
                <a:highlight>
                  <a:srgbClr val="F6F3CC"/>
                </a:highligh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E8BDD1-6707-46A2-A54C-A03B33C014F8}"/>
              </a:ext>
            </a:extLst>
          </p:cNvPr>
          <p:cNvSpPr txBox="1"/>
          <p:nvPr/>
        </p:nvSpPr>
        <p:spPr>
          <a:xfrm>
            <a:off x="6414435" y="2345313"/>
            <a:ext cx="469936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 (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익스플로어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엣지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접속 오류 화면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i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</a:t>
            </a:r>
            <a:r>
              <a:rPr lang="en-US" altLang="ko-KR" i="1">
                <a:solidFill>
                  <a:srgbClr val="FF0000"/>
                </a:solidFill>
                <a:highlight>
                  <a:srgbClr val="F6F3CC"/>
                </a:highligh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i="1">
                <a:solidFill>
                  <a:srgbClr val="FF0000"/>
                </a:solidFill>
                <a:highlight>
                  <a:srgbClr val="F6F3CC"/>
                </a:highligh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 사이트는 안전하지 않습니다</a:t>
            </a:r>
            <a:r>
              <a:rPr lang="en-US" altLang="ko-KR" i="1">
                <a:solidFill>
                  <a:srgbClr val="FF0000"/>
                </a:solidFill>
                <a:highlight>
                  <a:srgbClr val="F6F3CC"/>
                </a:highligh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AE38278-F564-4376-81BA-C17D55C1C81B}"/>
              </a:ext>
            </a:extLst>
          </p:cNvPr>
          <p:cNvCxnSpPr>
            <a:cxnSpLocks/>
          </p:cNvCxnSpPr>
          <p:nvPr/>
        </p:nvCxnSpPr>
        <p:spPr>
          <a:xfrm>
            <a:off x="6194406" y="2408821"/>
            <a:ext cx="0" cy="4317292"/>
          </a:xfrm>
          <a:prstGeom prst="line">
            <a:avLst/>
          </a:prstGeom>
          <a:ln w="1905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888705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내 컴퓨터에서 </a:t>
            </a:r>
            <a:r>
              <a:rPr lang="en-US" altLang="ko-KR" sz="1600">
                <a:solidFill>
                  <a:schemeClr val="tx1"/>
                </a:solidFill>
              </a:rPr>
              <a:t>“</a:t>
            </a:r>
            <a:r>
              <a:rPr lang="ko-KR" altLang="en-US" sz="1600">
                <a:solidFill>
                  <a:schemeClr val="tx1"/>
                </a:solidFill>
              </a:rPr>
              <a:t>노인인권 집합교육 신청 플랫폼</a:t>
            </a:r>
            <a:r>
              <a:rPr lang="en-US" altLang="ko-KR" sz="1600">
                <a:solidFill>
                  <a:schemeClr val="tx1"/>
                </a:solidFill>
              </a:rPr>
              <a:t>” </a:t>
            </a:r>
            <a:r>
              <a:rPr lang="ko-KR" altLang="en-US" sz="1600">
                <a:solidFill>
                  <a:schemeClr val="tx1"/>
                </a:solidFill>
              </a:rPr>
              <a:t>접속 시 아래와 같은 현상이 나타날 경우 </a:t>
            </a:r>
            <a:r>
              <a:rPr lang="en-US" altLang="ko-KR" sz="1600">
                <a:solidFill>
                  <a:schemeClr val="tx1"/>
                </a:solidFill>
              </a:rPr>
              <a:t>[2.</a:t>
            </a:r>
            <a:r>
              <a:rPr lang="ko-KR" altLang="en-US" sz="1600">
                <a:solidFill>
                  <a:schemeClr val="tx1"/>
                </a:solidFill>
              </a:rPr>
              <a:t> 접속방법</a:t>
            </a:r>
            <a:r>
              <a:rPr lang="en-US" altLang="ko-KR" sz="1600">
                <a:solidFill>
                  <a:schemeClr val="tx1"/>
                </a:solidFill>
              </a:rPr>
              <a:t>]</a:t>
            </a:r>
            <a:r>
              <a:rPr lang="ko-KR" altLang="en-US" sz="1600">
                <a:solidFill>
                  <a:schemeClr val="tx1"/>
                </a:solidFill>
              </a:rPr>
              <a:t>의 </a:t>
            </a:r>
            <a:endParaRPr lang="en-US" altLang="ko-KR" sz="1600">
              <a:solidFill>
                <a:schemeClr val="tx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여러 방법을 통해 플랫폼에 접근하실 수 있습니다</a:t>
            </a:r>
            <a:r>
              <a:rPr lang="en-US" altLang="ko-KR" sz="1600">
                <a:solidFill>
                  <a:schemeClr val="tx1"/>
                </a:solidFill>
              </a:rPr>
              <a:t>.  </a:t>
            </a:r>
            <a:r>
              <a:rPr lang="ko-KR" altLang="en-US" sz="1600">
                <a:solidFill>
                  <a:schemeClr val="tx1"/>
                </a:solidFill>
              </a:rPr>
              <a:t> </a:t>
            </a:r>
            <a:endParaRPr lang="en-US" altLang="ko-K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80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4842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highlight>
                  <a:srgbClr val="00FF00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접속방법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브라우저 별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크롬</a:t>
            </a:r>
            <a:endParaRPr lang="en-US" altLang="ko-KR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5" name="_x373363048" descr="EMB000036580046">
            <a:extLst>
              <a:ext uri="{FF2B5EF4-FFF2-40B4-BE49-F238E27FC236}">
                <a16:creationId xmlns:a16="http://schemas.microsoft.com/office/drawing/2014/main" id="{667597AA-EDEB-4709-990E-673D6F758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0" b="6898"/>
          <a:stretch/>
        </p:blipFill>
        <p:spPr bwMode="auto">
          <a:xfrm>
            <a:off x="827947" y="3348556"/>
            <a:ext cx="4693558" cy="299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1BB17E0-B097-4D3D-9011-38414D5C128D}"/>
              </a:ext>
            </a:extLst>
          </p:cNvPr>
          <p:cNvSpPr txBox="1"/>
          <p:nvPr/>
        </p:nvSpPr>
        <p:spPr>
          <a:xfrm>
            <a:off x="1278198" y="2495118"/>
            <a:ext cx="32166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[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고급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버튼 클릭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888705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b="1">
                <a:solidFill>
                  <a:schemeClr val="tx1"/>
                </a:solidFill>
              </a:rPr>
              <a:t>크롬</a:t>
            </a:r>
            <a:r>
              <a:rPr lang="en-US" altLang="ko-KR" b="1">
                <a:solidFill>
                  <a:schemeClr val="tx1"/>
                </a:solidFill>
              </a:rPr>
              <a:t>(Chrome) </a:t>
            </a:r>
            <a:r>
              <a:rPr lang="ko-KR" altLang="en-US" sz="1600">
                <a:solidFill>
                  <a:schemeClr val="tx1"/>
                </a:solidFill>
              </a:rPr>
              <a:t>사용의 경우 아래와 같은 방법으로 해결 가능합니다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  <a:r>
              <a:rPr lang="ko-KR" altLang="en-US" sz="1600">
                <a:solidFill>
                  <a:schemeClr val="tx1"/>
                </a:solidFill>
              </a:rPr>
              <a:t>다만 이러한 현상은 </a:t>
            </a:r>
            <a:r>
              <a:rPr lang="ko-KR" altLang="en-US" sz="1600" b="1" u="sng">
                <a:solidFill>
                  <a:schemeClr val="tx1"/>
                </a:solidFill>
              </a:rPr>
              <a:t>개인 컴퓨터 설정</a:t>
            </a:r>
            <a:r>
              <a:rPr lang="ko-KR" altLang="en-US" sz="1600">
                <a:solidFill>
                  <a:schemeClr val="tx1"/>
                </a:solidFill>
              </a:rPr>
              <a:t>의 문제로 </a:t>
            </a:r>
            <a:r>
              <a:rPr lang="en-US" altLang="ko-KR" sz="1600">
                <a:solidFill>
                  <a:srgbClr val="FF0000"/>
                </a:solidFill>
              </a:rPr>
              <a:t>(</a:t>
            </a:r>
            <a:r>
              <a:rPr lang="ko-KR" altLang="en-US" sz="1600">
                <a:solidFill>
                  <a:srgbClr val="FF0000"/>
                </a:solidFill>
              </a:rPr>
              <a:t>기타</a:t>
            </a:r>
            <a:r>
              <a:rPr lang="en-US" altLang="ko-KR" sz="1600">
                <a:solidFill>
                  <a:srgbClr val="FF0000"/>
                </a:solidFill>
              </a:rPr>
              <a:t>)</a:t>
            </a:r>
            <a:r>
              <a:rPr lang="ko-KR" altLang="en-US" sz="1600">
                <a:solidFill>
                  <a:srgbClr val="FF0000"/>
                </a:solidFill>
              </a:rPr>
              <a:t>“방법</a:t>
            </a:r>
            <a:r>
              <a:rPr lang="en-US" altLang="ko-KR" sz="1600">
                <a:solidFill>
                  <a:srgbClr val="FF0000"/>
                </a:solidFill>
              </a:rPr>
              <a:t>3 : </a:t>
            </a:r>
            <a:r>
              <a:rPr lang="ko-KR" altLang="en-US" sz="1600">
                <a:solidFill>
                  <a:srgbClr val="FF0000"/>
                </a:solidFill>
              </a:rPr>
              <a:t>인증서 자동으로 갱신하기</a:t>
            </a:r>
            <a:r>
              <a:rPr lang="en-US" altLang="ko-KR" sz="1600">
                <a:solidFill>
                  <a:schemeClr val="tx1"/>
                </a:solidFill>
              </a:rPr>
              <a:t>”</a:t>
            </a:r>
            <a:r>
              <a:rPr lang="ko-KR" altLang="en-US" sz="1600">
                <a:solidFill>
                  <a:schemeClr val="tx1"/>
                </a:solidFill>
              </a:rPr>
              <a:t>를 권장하고 있으니 참고부탁드립니다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  <a:r>
              <a:rPr lang="ko-KR" altLang="en-US" sz="1600">
                <a:solidFill>
                  <a:schemeClr val="tx1"/>
                </a:solidFill>
              </a:rPr>
              <a:t>  </a:t>
            </a:r>
            <a:endParaRPr lang="en-US" altLang="ko-KR" sz="1600">
              <a:solidFill>
                <a:schemeClr val="tx1"/>
              </a:solidFill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B698BA86-4A5F-4909-AD6B-F2E772D7CC8A}"/>
              </a:ext>
            </a:extLst>
          </p:cNvPr>
          <p:cNvCxnSpPr/>
          <p:nvPr/>
        </p:nvCxnSpPr>
        <p:spPr>
          <a:xfrm>
            <a:off x="5087990" y="2813816"/>
            <a:ext cx="1319332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9BE15B1-E506-46BF-9D44-1C0D4A5CB594}"/>
              </a:ext>
            </a:extLst>
          </p:cNvPr>
          <p:cNvSpPr txBox="1"/>
          <p:nvPr/>
        </p:nvSpPr>
        <p:spPr>
          <a:xfrm>
            <a:off x="7250826" y="2495118"/>
            <a:ext cx="366297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 [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안전하지 않음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이동 클릭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049" name="_x194978736" descr="EMB000036580049">
            <a:extLst>
              <a:ext uri="{FF2B5EF4-FFF2-40B4-BE49-F238E27FC236}">
                <a16:creationId xmlns:a16="http://schemas.microsoft.com/office/drawing/2014/main" id="{E8D492F4-3459-4572-B23D-3A02C5AA7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099" y="3348557"/>
            <a:ext cx="4919644" cy="303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4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6715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highlight>
                  <a:srgbClr val="00FF00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접속방법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브라우저 별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익스플로어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엣지</a:t>
            </a:r>
            <a:endParaRPr lang="en-US" altLang="ko-KR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1BB17E0-B097-4D3D-9011-38414D5C128D}"/>
              </a:ext>
            </a:extLst>
          </p:cNvPr>
          <p:cNvSpPr txBox="1"/>
          <p:nvPr/>
        </p:nvSpPr>
        <p:spPr>
          <a:xfrm>
            <a:off x="1066908" y="2570097"/>
            <a:ext cx="609861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[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웹페이지로 이동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권장하지 않음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)]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버튼 클릭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996810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b="1">
                <a:solidFill>
                  <a:schemeClr val="tx1"/>
                </a:solidFill>
              </a:rPr>
              <a:t>익스플로어</a:t>
            </a:r>
            <a:r>
              <a:rPr lang="en-US" altLang="ko-KR" b="1">
                <a:solidFill>
                  <a:schemeClr val="tx1"/>
                </a:solidFill>
              </a:rPr>
              <a:t>(Explorer), </a:t>
            </a:r>
            <a:r>
              <a:rPr lang="ko-KR" altLang="en-US" b="1">
                <a:solidFill>
                  <a:schemeClr val="tx1"/>
                </a:solidFill>
              </a:rPr>
              <a:t>엣지</a:t>
            </a:r>
            <a:r>
              <a:rPr lang="en-US" altLang="ko-KR" b="1">
                <a:solidFill>
                  <a:schemeClr val="tx1"/>
                </a:solidFill>
              </a:rPr>
              <a:t>(Edge) </a:t>
            </a:r>
            <a:r>
              <a:rPr lang="ko-KR" altLang="en-US" sz="1600">
                <a:solidFill>
                  <a:schemeClr val="tx1"/>
                </a:solidFill>
              </a:rPr>
              <a:t>사용의 경우 아래와 같은 방법으로 해결 가능합니다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  <a:r>
              <a:rPr lang="ko-KR" altLang="en-US" sz="1600">
                <a:solidFill>
                  <a:schemeClr val="tx1"/>
                </a:solidFill>
              </a:rPr>
              <a:t>다만 이러한 </a:t>
            </a:r>
            <a:endParaRPr lang="en-US" altLang="ko-KR" sz="1600">
              <a:solidFill>
                <a:schemeClr val="tx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spc="-150">
                <a:solidFill>
                  <a:schemeClr val="tx1"/>
                </a:solidFill>
              </a:rPr>
              <a:t>현상은 </a:t>
            </a:r>
            <a:r>
              <a:rPr lang="ko-KR" altLang="en-US" sz="1600" b="1" u="sng" spc="-150">
                <a:solidFill>
                  <a:schemeClr val="tx1"/>
                </a:solidFill>
              </a:rPr>
              <a:t>개인 컴퓨터 설정</a:t>
            </a:r>
            <a:r>
              <a:rPr lang="ko-KR" altLang="en-US" sz="1600" spc="-150">
                <a:solidFill>
                  <a:schemeClr val="tx1"/>
                </a:solidFill>
              </a:rPr>
              <a:t>의 문제로 </a:t>
            </a:r>
            <a:r>
              <a:rPr lang="en-US" altLang="ko-KR" sz="1600" u="sng">
                <a:solidFill>
                  <a:srgbClr val="FF0000"/>
                </a:solidFill>
              </a:rPr>
              <a:t>(</a:t>
            </a:r>
            <a:r>
              <a:rPr lang="ko-KR" altLang="en-US" sz="1600" u="sng">
                <a:solidFill>
                  <a:srgbClr val="FF0000"/>
                </a:solidFill>
              </a:rPr>
              <a:t>기타</a:t>
            </a:r>
            <a:r>
              <a:rPr lang="en-US" altLang="ko-KR" sz="1600" u="sng">
                <a:solidFill>
                  <a:srgbClr val="FF0000"/>
                </a:solidFill>
              </a:rPr>
              <a:t>)</a:t>
            </a:r>
            <a:r>
              <a:rPr lang="ko-KR" altLang="en-US" sz="1600" u="sng">
                <a:solidFill>
                  <a:srgbClr val="FF0000"/>
                </a:solidFill>
              </a:rPr>
              <a:t>“방법</a:t>
            </a:r>
            <a:r>
              <a:rPr lang="en-US" altLang="ko-KR" sz="1600" u="sng">
                <a:solidFill>
                  <a:srgbClr val="FF0000"/>
                </a:solidFill>
              </a:rPr>
              <a:t>3 : </a:t>
            </a:r>
            <a:r>
              <a:rPr lang="ko-KR" altLang="en-US" sz="1600" u="sng">
                <a:solidFill>
                  <a:srgbClr val="FF0000"/>
                </a:solidFill>
              </a:rPr>
              <a:t>인증서 자동으로 갱신하기</a:t>
            </a:r>
            <a:r>
              <a:rPr lang="en-US" altLang="ko-KR" sz="1600">
                <a:solidFill>
                  <a:schemeClr val="tx1"/>
                </a:solidFill>
              </a:rPr>
              <a:t>”</a:t>
            </a:r>
            <a:r>
              <a:rPr lang="ko-KR" altLang="en-US" sz="1600">
                <a:solidFill>
                  <a:schemeClr val="tx1"/>
                </a:solidFill>
              </a:rPr>
              <a:t>를 </a:t>
            </a:r>
            <a:r>
              <a:rPr lang="ko-KR" altLang="en-US" sz="1600" spc="-150">
                <a:solidFill>
                  <a:schemeClr val="tx1"/>
                </a:solidFill>
              </a:rPr>
              <a:t>권장하고 있으니 참고부탁드립니다</a:t>
            </a:r>
            <a:r>
              <a:rPr lang="en-US" altLang="ko-KR" sz="1600" spc="-150">
                <a:solidFill>
                  <a:schemeClr val="tx1"/>
                </a:solidFill>
              </a:rPr>
              <a:t>. </a:t>
            </a:r>
            <a:r>
              <a:rPr lang="ko-KR" altLang="en-US" sz="1600" spc="-150">
                <a:solidFill>
                  <a:schemeClr val="tx1"/>
                </a:solidFill>
              </a:rPr>
              <a:t>  </a:t>
            </a:r>
            <a:endParaRPr lang="en-US" altLang="ko-KR" sz="1600" spc="-150">
              <a:solidFill>
                <a:schemeClr val="tx1"/>
              </a:solidFill>
            </a:endParaRPr>
          </a:p>
        </p:txBody>
      </p:sp>
      <p:pic>
        <p:nvPicPr>
          <p:cNvPr id="3073" name="_x194978232" descr="EMB00003658004d">
            <a:extLst>
              <a:ext uri="{FF2B5EF4-FFF2-40B4-BE49-F238E27FC236}">
                <a16:creationId xmlns:a16="http://schemas.microsoft.com/office/drawing/2014/main" id="{FF670675-FE1B-45E6-8D13-519EFB03A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130" y="3259785"/>
            <a:ext cx="6098612" cy="329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2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928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highlight>
                  <a:srgbClr val="00FF00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접속방법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방법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1 “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컴퓨터 시각 현재로 돌려놓기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1BB17E0-B097-4D3D-9011-38414D5C128D}"/>
              </a:ext>
            </a:extLst>
          </p:cNvPr>
          <p:cNvSpPr txBox="1"/>
          <p:nvPr/>
        </p:nvSpPr>
        <p:spPr>
          <a:xfrm>
            <a:off x="443768" y="2126168"/>
            <a:ext cx="367134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[</a:t>
            </a:r>
            <a:r>
              <a:rPr lang="ko-KR" altLang="en-US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알림창</a:t>
            </a: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  <a:r>
              <a:rPr lang="ko-KR" altLang="en-US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클릭 → </a:t>
            </a: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모든 설정</a:t>
            </a: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  <a:r>
              <a:rPr lang="ko-KR" altLang="en-US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클릭</a:t>
            </a: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691086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브라우저 별 접속방법 외 기타</a:t>
            </a:r>
            <a:r>
              <a:rPr lang="en-US" altLang="ko-KR" sz="1600">
                <a:solidFill>
                  <a:schemeClr val="tx1"/>
                </a:solidFill>
              </a:rPr>
              <a:t>(3</a:t>
            </a:r>
            <a:r>
              <a:rPr lang="ko-KR" altLang="en-US" sz="1600">
                <a:solidFill>
                  <a:schemeClr val="tx1"/>
                </a:solidFill>
              </a:rPr>
              <a:t>가지</a:t>
            </a:r>
            <a:r>
              <a:rPr lang="en-US" altLang="ko-KR" sz="1600">
                <a:solidFill>
                  <a:schemeClr val="tx1"/>
                </a:solidFill>
              </a:rPr>
              <a:t>)</a:t>
            </a:r>
            <a:r>
              <a:rPr lang="ko-KR" altLang="en-US" sz="1600">
                <a:solidFill>
                  <a:schemeClr val="tx1"/>
                </a:solidFill>
              </a:rPr>
              <a:t> 다른 방법을 통해 플랫폼에 접속하실 수 있습니다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4097" name="_x349416472" descr="EMB00003658004e">
            <a:extLst>
              <a:ext uri="{FF2B5EF4-FFF2-40B4-BE49-F238E27FC236}">
                <a16:creationId xmlns:a16="http://schemas.microsoft.com/office/drawing/2014/main" id="{DBD776AA-EC0C-4248-A4E2-024374ECD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7" y="3260956"/>
            <a:ext cx="2962877" cy="326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194982264" descr="EMB000036580051">
            <a:extLst>
              <a:ext uri="{FF2B5EF4-FFF2-40B4-BE49-F238E27FC236}">
                <a16:creationId xmlns:a16="http://schemas.microsoft.com/office/drawing/2014/main" id="{73A88DEB-B96A-4A93-A692-B284D6E6D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115" y="3200899"/>
            <a:ext cx="2833953" cy="320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5ECD0C-64C4-49BB-AA56-EB9469520ADF}"/>
              </a:ext>
            </a:extLst>
          </p:cNvPr>
          <p:cNvSpPr txBox="1"/>
          <p:nvPr/>
        </p:nvSpPr>
        <p:spPr>
          <a:xfrm>
            <a:off x="4153499" y="2126168"/>
            <a:ext cx="367134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 [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 및 언어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클릭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</p:txBody>
      </p:sp>
      <p:pic>
        <p:nvPicPr>
          <p:cNvPr id="4101" name="_x194977224" descr="EMB000036580052">
            <a:extLst>
              <a:ext uri="{FF2B5EF4-FFF2-40B4-BE49-F238E27FC236}">
                <a16:creationId xmlns:a16="http://schemas.microsoft.com/office/drawing/2014/main" id="{CD1B5BB6-3D34-41FA-8BCE-70574B6D3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391" y="3260956"/>
            <a:ext cx="3514842" cy="335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F24D8485-5036-4926-8CDD-7BDEFAD45BA1}"/>
              </a:ext>
            </a:extLst>
          </p:cNvPr>
          <p:cNvSpPr/>
          <p:nvPr/>
        </p:nvSpPr>
        <p:spPr>
          <a:xfrm rot="5400000">
            <a:off x="3785637" y="2337182"/>
            <a:ext cx="234847" cy="18894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이등변 삼각형 17">
            <a:extLst>
              <a:ext uri="{FF2B5EF4-FFF2-40B4-BE49-F238E27FC236}">
                <a16:creationId xmlns:a16="http://schemas.microsoft.com/office/drawing/2014/main" id="{484DCAE8-9395-4DDC-8A1A-49F50D935C86}"/>
              </a:ext>
            </a:extLst>
          </p:cNvPr>
          <p:cNvSpPr/>
          <p:nvPr/>
        </p:nvSpPr>
        <p:spPr>
          <a:xfrm rot="5400000">
            <a:off x="7157749" y="2337183"/>
            <a:ext cx="234847" cy="18894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2A714C-C2BF-43A6-A1F5-7F85A9119213}"/>
              </a:ext>
            </a:extLst>
          </p:cNvPr>
          <p:cNvSpPr txBox="1"/>
          <p:nvPr/>
        </p:nvSpPr>
        <p:spPr>
          <a:xfrm>
            <a:off x="7528008" y="2126168"/>
            <a:ext cx="474843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③ 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자동으로 시간설정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“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켬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</a:t>
            </a:r>
            <a:b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[</a:t>
            </a:r>
            <a:r>
              <a:rPr lang="ko-KR" altLang="en-US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수동으로 날짜 및 시간 설정</a:t>
            </a:r>
            <a:r>
              <a:rPr lang="en-US" altLang="ko-KR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 spc="-15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통해 현재로 변경</a:t>
            </a:r>
            <a:endParaRPr lang="en-US" altLang="ko-KR" spc="-15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368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928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highlight>
                  <a:srgbClr val="00FF00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접속방법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방법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 “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브라우저별 쿠키 삭제하기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1BB17E0-B097-4D3D-9011-38414D5C128D}"/>
              </a:ext>
            </a:extLst>
          </p:cNvPr>
          <p:cNvSpPr txBox="1"/>
          <p:nvPr/>
        </p:nvSpPr>
        <p:spPr>
          <a:xfrm>
            <a:off x="622928" y="2225321"/>
            <a:ext cx="128343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크롬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691086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브라우저별 접속방법 외 기타</a:t>
            </a:r>
            <a:r>
              <a:rPr lang="en-US" altLang="ko-KR" sz="1600">
                <a:solidFill>
                  <a:schemeClr val="tx1"/>
                </a:solidFill>
              </a:rPr>
              <a:t>(3</a:t>
            </a:r>
            <a:r>
              <a:rPr lang="ko-KR" altLang="en-US" sz="1600">
                <a:solidFill>
                  <a:schemeClr val="tx1"/>
                </a:solidFill>
              </a:rPr>
              <a:t>가지</a:t>
            </a:r>
            <a:r>
              <a:rPr lang="en-US" altLang="ko-KR" sz="1600">
                <a:solidFill>
                  <a:schemeClr val="tx1"/>
                </a:solidFill>
              </a:rPr>
              <a:t>)</a:t>
            </a:r>
            <a:r>
              <a:rPr lang="ko-KR" altLang="en-US" sz="1600">
                <a:solidFill>
                  <a:schemeClr val="tx1"/>
                </a:solidFill>
              </a:rPr>
              <a:t> 다른 방법을 통해 플랫폼에 접속하실 수 있습니다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121" name="_x194977224" descr="EMB000036580053">
            <a:extLst>
              <a:ext uri="{FF2B5EF4-FFF2-40B4-BE49-F238E27FC236}">
                <a16:creationId xmlns:a16="http://schemas.microsoft.com/office/drawing/2014/main" id="{912647B2-83C4-4E12-BA5D-7CDA128FE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75" y="2841973"/>
            <a:ext cx="3333299" cy="350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372205984" descr="EMB000036580055">
            <a:extLst>
              <a:ext uri="{FF2B5EF4-FFF2-40B4-BE49-F238E27FC236}">
                <a16:creationId xmlns:a16="http://schemas.microsoft.com/office/drawing/2014/main" id="{FF62A385-42AC-4169-8CFB-7DFDFEB42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63" y="2841973"/>
            <a:ext cx="3333299" cy="350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28D0662F-F9B5-4D42-AA92-FB01C2A96254}"/>
              </a:ext>
            </a:extLst>
          </p:cNvPr>
          <p:cNvCxnSpPr>
            <a:cxnSpLocks/>
          </p:cNvCxnSpPr>
          <p:nvPr/>
        </p:nvCxnSpPr>
        <p:spPr>
          <a:xfrm>
            <a:off x="4325698" y="2334588"/>
            <a:ext cx="0" cy="4317292"/>
          </a:xfrm>
          <a:prstGeom prst="line">
            <a:avLst/>
          </a:prstGeom>
          <a:ln w="1905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17683072-BA7F-4D23-9DB7-2048E4F62966}"/>
              </a:ext>
            </a:extLst>
          </p:cNvPr>
          <p:cNvCxnSpPr>
            <a:cxnSpLocks/>
          </p:cNvCxnSpPr>
          <p:nvPr/>
        </p:nvCxnSpPr>
        <p:spPr>
          <a:xfrm>
            <a:off x="8266327" y="2436188"/>
            <a:ext cx="0" cy="4317292"/>
          </a:xfrm>
          <a:prstGeom prst="line">
            <a:avLst/>
          </a:prstGeom>
          <a:ln w="1905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B437AAC-E4D3-4167-B1FD-E194112A9E01}"/>
              </a:ext>
            </a:extLst>
          </p:cNvPr>
          <p:cNvSpPr txBox="1"/>
          <p:nvPr/>
        </p:nvSpPr>
        <p:spPr>
          <a:xfrm>
            <a:off x="4563555" y="2225321"/>
            <a:ext cx="169209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익스플로어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5125" name="_x194980032" descr="EMB000036580056">
            <a:extLst>
              <a:ext uri="{FF2B5EF4-FFF2-40B4-BE49-F238E27FC236}">
                <a16:creationId xmlns:a16="http://schemas.microsoft.com/office/drawing/2014/main" id="{A0932914-D157-4A16-ADE8-448F657D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184" y="2841972"/>
            <a:ext cx="3012409" cy="330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A1523DF-A896-4648-A090-C2A5D3D7A398}"/>
              </a:ext>
            </a:extLst>
          </p:cNvPr>
          <p:cNvSpPr txBox="1"/>
          <p:nvPr/>
        </p:nvSpPr>
        <p:spPr>
          <a:xfrm>
            <a:off x="8453184" y="2199585"/>
            <a:ext cx="169209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③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엣지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4885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928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highlight>
                  <a:srgbClr val="00FF00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접속방법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방법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3 “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인증서 자동으로 갱신하기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691086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브라우저별 접속방법 외 기타</a:t>
            </a:r>
            <a:r>
              <a:rPr lang="en-US" altLang="ko-KR" sz="1600">
                <a:solidFill>
                  <a:schemeClr val="tx1"/>
                </a:solidFill>
              </a:rPr>
              <a:t>(3</a:t>
            </a:r>
            <a:r>
              <a:rPr lang="ko-KR" altLang="en-US" sz="1600">
                <a:solidFill>
                  <a:schemeClr val="tx1"/>
                </a:solidFill>
              </a:rPr>
              <a:t>가지</a:t>
            </a:r>
            <a:r>
              <a:rPr lang="en-US" altLang="ko-KR" sz="1600">
                <a:solidFill>
                  <a:schemeClr val="tx1"/>
                </a:solidFill>
              </a:rPr>
              <a:t>)</a:t>
            </a:r>
            <a:r>
              <a:rPr lang="ko-KR" altLang="en-US" sz="1600">
                <a:solidFill>
                  <a:schemeClr val="tx1"/>
                </a:solidFill>
              </a:rPr>
              <a:t> 다른 방법을 통해 플랫폼에 접속하실 수 있습니다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3E5D068-FB73-4C15-80B3-9473453BB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10" y="3265318"/>
            <a:ext cx="4364090" cy="32157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0667E8B-23A1-4FF3-8701-B332881C9E80}"/>
              </a:ext>
            </a:extLst>
          </p:cNvPr>
          <p:cNvSpPr txBox="1"/>
          <p:nvPr/>
        </p:nvSpPr>
        <p:spPr>
          <a:xfrm>
            <a:off x="588910" y="2246257"/>
            <a:ext cx="4723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컴퓨터 검색창에 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레지스트리 편집기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검색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i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* </a:t>
            </a:r>
            <a:r>
              <a:rPr lang="ko-KR" altLang="en-US" i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영문검색 시 </a:t>
            </a:r>
            <a:r>
              <a:rPr lang="en-US" altLang="ko-KR" i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regedit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E724CA-67D6-48FB-A31A-B3D54C029632}"/>
              </a:ext>
            </a:extLst>
          </p:cNvPr>
          <p:cNvSpPr txBox="1"/>
          <p:nvPr/>
        </p:nvSpPr>
        <p:spPr>
          <a:xfrm>
            <a:off x="5586814" y="2246257"/>
            <a:ext cx="549495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검색창에 ↓아래↓ 주소 전체 복사 붙여넣기</a:t>
            </a:r>
            <a:endParaRPr lang="en-US" altLang="ko-KR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BE2D63B-C43F-42CC-8D4D-7BEC8A2BE76F}"/>
              </a:ext>
            </a:extLst>
          </p:cNvPr>
          <p:cNvSpPr/>
          <p:nvPr/>
        </p:nvSpPr>
        <p:spPr>
          <a:xfrm>
            <a:off x="5628992" y="2833128"/>
            <a:ext cx="5974098" cy="253916"/>
          </a:xfrm>
          <a:prstGeom prst="rect">
            <a:avLst/>
          </a:prstGeom>
          <a:solidFill>
            <a:srgbClr val="F6F3CC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050">
                <a:solidFill>
                  <a:srgbClr val="FF0000"/>
                </a:solidFill>
              </a:rPr>
              <a:t>컴퓨터</a:t>
            </a:r>
            <a:r>
              <a:rPr lang="en-US" altLang="ko-KR" sz="1050">
                <a:solidFill>
                  <a:srgbClr val="FF0000"/>
                </a:solidFill>
              </a:rPr>
              <a:t>\HKEY_LOCAL_MACHINE\SOFTWARE\Policies\Microsoft\SystemCertificates\Authroot</a:t>
            </a:r>
          </a:p>
        </p:txBody>
      </p:sp>
      <p:pic>
        <p:nvPicPr>
          <p:cNvPr id="6147" name="_x194972544" descr="EMB00003658005f">
            <a:extLst>
              <a:ext uri="{FF2B5EF4-FFF2-40B4-BE49-F238E27FC236}">
                <a16:creationId xmlns:a16="http://schemas.microsoft.com/office/drawing/2014/main" id="{AE11B0B7-93A2-4170-B62F-7D519737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814" y="3392527"/>
            <a:ext cx="5946009" cy="296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id="{D0C0BFE8-ACA5-4ACF-9D37-0BF7A32D9DE8}"/>
              </a:ext>
            </a:extLst>
          </p:cNvPr>
          <p:cNvSpPr/>
          <p:nvPr/>
        </p:nvSpPr>
        <p:spPr>
          <a:xfrm rot="5400000">
            <a:off x="5232070" y="2426776"/>
            <a:ext cx="234847" cy="18894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이등변 삼각형 33">
            <a:extLst>
              <a:ext uri="{FF2B5EF4-FFF2-40B4-BE49-F238E27FC236}">
                <a16:creationId xmlns:a16="http://schemas.microsoft.com/office/drawing/2014/main" id="{CDE75B62-66A6-48A3-8D15-03D7531915DF}"/>
              </a:ext>
            </a:extLst>
          </p:cNvPr>
          <p:cNvSpPr/>
          <p:nvPr/>
        </p:nvSpPr>
        <p:spPr>
          <a:xfrm rot="5400000">
            <a:off x="10478006" y="2433172"/>
            <a:ext cx="234847" cy="18894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034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928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highlight>
                  <a:srgbClr val="00FF00"/>
                </a:highlight>
                <a:latin typeface="HY헤드라인M" panose="02030600000101010101" pitchFamily="18" charset="-127"/>
                <a:ea typeface="HY헤드라인M" panose="02030600000101010101" pitchFamily="18" charset="-127"/>
              </a:rPr>
              <a:t>접속방법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방법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3 “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인증서 자동으로 갱신하기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95343" y="1187590"/>
            <a:ext cx="10144126" cy="691086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브라우저별 접속방법 외 기타</a:t>
            </a:r>
            <a:r>
              <a:rPr lang="en-US" altLang="ko-KR" sz="1600">
                <a:solidFill>
                  <a:schemeClr val="tx1"/>
                </a:solidFill>
              </a:rPr>
              <a:t>(3</a:t>
            </a:r>
            <a:r>
              <a:rPr lang="ko-KR" altLang="en-US" sz="1600">
                <a:solidFill>
                  <a:schemeClr val="tx1"/>
                </a:solidFill>
              </a:rPr>
              <a:t>가지</a:t>
            </a:r>
            <a:r>
              <a:rPr lang="en-US" altLang="ko-KR" sz="1600">
                <a:solidFill>
                  <a:schemeClr val="tx1"/>
                </a:solidFill>
              </a:rPr>
              <a:t>)</a:t>
            </a:r>
            <a:r>
              <a:rPr lang="ko-KR" altLang="en-US" sz="1600">
                <a:solidFill>
                  <a:schemeClr val="tx1"/>
                </a:solidFill>
              </a:rPr>
              <a:t> 다른 방법을 통해 플랫폼에 접속하실 수 있습니다</a:t>
            </a:r>
            <a:r>
              <a:rPr lang="en-US" altLang="ko-KR" sz="160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667E8B-23A1-4FF3-8701-B332881C9E80}"/>
              </a:ext>
            </a:extLst>
          </p:cNvPr>
          <p:cNvSpPr txBox="1"/>
          <p:nvPr/>
        </p:nvSpPr>
        <p:spPr>
          <a:xfrm>
            <a:off x="588910" y="2246257"/>
            <a:ext cx="10993490" cy="47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③ </a:t>
            </a:r>
            <a:r>
              <a:rPr lang="en-US" altLang="ko-KR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en-US" altLang="ko-KR" b="1"/>
              <a:t>DisableRootauthUpdate</a:t>
            </a:r>
            <a:r>
              <a:rPr lang="en-US" altLang="ko-KR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클릭하여 값이 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“1”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 되어 있는 부분을 </a:t>
            </a:r>
            <a:r>
              <a:rPr lang="en-US" altLang="ko-KR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“0”</a:t>
            </a:r>
            <a:r>
              <a:rPr lang="ko-KR" altLang="en-US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수정 후 재부팅 </a:t>
            </a:r>
            <a:endParaRPr lang="en-US" altLang="ko-KR" i="1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DD7198B-481A-41BE-891C-D469DA2A9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0114" y="3429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372213400" descr="EMB000036580060">
            <a:extLst>
              <a:ext uri="{FF2B5EF4-FFF2-40B4-BE49-F238E27FC236}">
                <a16:creationId xmlns:a16="http://schemas.microsoft.com/office/drawing/2014/main" id="{0F5EE5BB-C232-44E4-AFB6-26931E39E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8" y="2954106"/>
            <a:ext cx="10234596" cy="353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808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82814A-0E36-443F-8926-1AB046A136CC}"/>
              </a:ext>
            </a:extLst>
          </p:cNvPr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5E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DBFC18-F90D-419C-8574-1635202746DB}"/>
              </a:ext>
            </a:extLst>
          </p:cNvPr>
          <p:cNvSpPr/>
          <p:nvPr/>
        </p:nvSpPr>
        <p:spPr>
          <a:xfrm>
            <a:off x="11892052" y="0"/>
            <a:ext cx="314325" cy="6858000"/>
          </a:xfrm>
          <a:prstGeom prst="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3EFBEA-B712-43D5-836F-909C9C2CC3C4}"/>
              </a:ext>
            </a:extLst>
          </p:cNvPr>
          <p:cNvSpPr txBox="1"/>
          <p:nvPr/>
        </p:nvSpPr>
        <p:spPr>
          <a:xfrm>
            <a:off x="904873" y="510302"/>
            <a:ext cx="928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기타안내</a:t>
            </a:r>
            <a:endParaRPr lang="en-US" altLang="ko-KR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F604FDD-0A42-48AB-BEDE-FF485A10590E}"/>
              </a:ext>
            </a:extLst>
          </p:cNvPr>
          <p:cNvSpPr/>
          <p:nvPr/>
        </p:nvSpPr>
        <p:spPr>
          <a:xfrm>
            <a:off x="954871" y="1318218"/>
            <a:ext cx="10282257" cy="1236296"/>
          </a:xfrm>
          <a:prstGeom prst="roundRect">
            <a:avLst/>
          </a:prstGeom>
          <a:solidFill>
            <a:srgbClr val="F6F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600">
                <a:solidFill>
                  <a:schemeClr val="tx1"/>
                </a:solidFill>
              </a:rPr>
              <a:t>안내드린 방법 외 개별 핸드폰을 통해 교육 신청이 가능합니다</a:t>
            </a:r>
            <a:r>
              <a:rPr lang="en-US" altLang="ko-KR" sz="1600">
                <a:solidFill>
                  <a:schemeClr val="tx1"/>
                </a:solidFill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>
                <a:solidFill>
                  <a:schemeClr val="tx1"/>
                </a:solidFill>
              </a:rPr>
              <a:t>[</a:t>
            </a:r>
            <a:r>
              <a:rPr lang="ko-KR" altLang="en-US" sz="1600" b="1">
                <a:solidFill>
                  <a:schemeClr val="tx1"/>
                </a:solidFill>
              </a:rPr>
              <a:t>네이버</a:t>
            </a:r>
            <a:r>
              <a:rPr lang="en-US" altLang="ko-KR" sz="1600" b="1">
                <a:solidFill>
                  <a:schemeClr val="tx1"/>
                </a:solidFill>
              </a:rPr>
              <a:t>/</a:t>
            </a:r>
            <a:r>
              <a:rPr lang="ko-KR" altLang="en-US" sz="1600" b="1">
                <a:solidFill>
                  <a:schemeClr val="tx1"/>
                </a:solidFill>
              </a:rPr>
              <a:t>다음</a:t>
            </a:r>
            <a:r>
              <a:rPr lang="en-US" altLang="ko-KR" sz="1600" b="1">
                <a:solidFill>
                  <a:schemeClr val="tx1"/>
                </a:solidFill>
              </a:rPr>
              <a:t>/</a:t>
            </a:r>
            <a:r>
              <a:rPr lang="ko-KR" altLang="en-US" sz="1600" b="1">
                <a:solidFill>
                  <a:schemeClr val="tx1"/>
                </a:solidFill>
              </a:rPr>
              <a:t>구글 등</a:t>
            </a:r>
            <a:r>
              <a:rPr lang="en-US" altLang="ko-KR" sz="1600" b="1">
                <a:solidFill>
                  <a:schemeClr val="tx1"/>
                </a:solidFill>
              </a:rPr>
              <a:t>] → [</a:t>
            </a:r>
            <a:r>
              <a:rPr lang="ko-KR" altLang="en-US" sz="1600" b="1">
                <a:solidFill>
                  <a:schemeClr val="tx1"/>
                </a:solidFill>
              </a:rPr>
              <a:t>노인인권 집합교육 신청 플랫폼</a:t>
            </a:r>
            <a:r>
              <a:rPr lang="en-US" altLang="ko-KR" sz="1600" b="1">
                <a:solidFill>
                  <a:schemeClr val="tx1"/>
                </a:solidFill>
              </a:rPr>
              <a:t>] </a:t>
            </a:r>
            <a:r>
              <a:rPr lang="ko-KR" altLang="en-US" sz="1600" b="1">
                <a:solidFill>
                  <a:schemeClr val="tx1"/>
                </a:solidFill>
              </a:rPr>
              <a:t>검색 </a:t>
            </a:r>
            <a:r>
              <a:rPr lang="en-US" altLang="ko-KR" sz="1600" b="1">
                <a:solidFill>
                  <a:schemeClr val="tx1"/>
                </a:solidFill>
              </a:rPr>
              <a:t>→ [</a:t>
            </a:r>
            <a:r>
              <a:rPr lang="ko-KR" altLang="en-US" sz="1600" b="1">
                <a:solidFill>
                  <a:schemeClr val="tx1"/>
                </a:solidFill>
              </a:rPr>
              <a:t>노인인권교육 신청</a:t>
            </a:r>
            <a:r>
              <a:rPr lang="en-US" altLang="ko-KR" sz="1600" b="1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9D152D2-4D86-4086-A54C-CFCF8FFD838B}"/>
              </a:ext>
            </a:extLst>
          </p:cNvPr>
          <p:cNvSpPr/>
          <p:nvPr/>
        </p:nvSpPr>
        <p:spPr>
          <a:xfrm>
            <a:off x="904873" y="2994105"/>
            <a:ext cx="10532384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/>
              <a:t>* </a:t>
            </a:r>
            <a:r>
              <a:rPr lang="ko-KR" altLang="en-US" b="1"/>
              <a:t>안내드린 방법을 시도하였으나</a:t>
            </a:r>
            <a:r>
              <a:rPr lang="en-US" altLang="ko-KR" b="1"/>
              <a:t>,</a:t>
            </a:r>
            <a:r>
              <a:rPr lang="ko-KR" altLang="en-US" b="1"/>
              <a:t> 컴퓨터로 접속이 안될 경우 핸드폰을 통해 교육진행 여부 확인 후  </a:t>
            </a:r>
            <a:br>
              <a:rPr lang="en-US" altLang="ko-KR" b="1"/>
            </a:br>
            <a:r>
              <a:rPr lang="en-US" altLang="ko-KR" b="1"/>
              <a:t>  </a:t>
            </a:r>
            <a:r>
              <a:rPr lang="ko-KR" altLang="en-US" b="1"/>
              <a:t>노인보호전문기관으로 유선 신청 문의바랍니다</a:t>
            </a:r>
            <a:r>
              <a:rPr lang="en-US" altLang="ko-KR" b="1"/>
              <a:t>. </a:t>
            </a:r>
            <a:endParaRPr lang="en-US" altLang="ko-KR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84E7F7C-B256-40B9-A8D9-EAF898D13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73" y="6074247"/>
            <a:ext cx="1828649" cy="457162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A72645-CA9E-4859-8600-2BAB0BFBD5B2}"/>
              </a:ext>
            </a:extLst>
          </p:cNvPr>
          <p:cNvSpPr/>
          <p:nvPr/>
        </p:nvSpPr>
        <p:spPr>
          <a:xfrm>
            <a:off x="2863281" y="4752131"/>
            <a:ext cx="713706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노인인권집합 신청 플랫폼 바로가기 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  <a:hlinkClick r:id="rId3"/>
              </a:rPr>
              <a:t>https://noinedu.or.kr/</a:t>
            </a:r>
            <a:r>
              <a:rPr lang="en-US" altLang="ko-KR" sz="200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6656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578</Words>
  <Application>Microsoft Office PowerPoint</Application>
  <PresentationFormat>와이드스크린</PresentationFormat>
  <Paragraphs>48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a타이틀고딕2</vt:lpstr>
      <vt:lpstr>HY헤드라인M</vt:lpstr>
      <vt:lpstr>나눔바른고딕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</dc:creator>
  <cp:lastModifiedBy>중앙노보</cp:lastModifiedBy>
  <cp:revision>21</cp:revision>
  <dcterms:created xsi:type="dcterms:W3CDTF">2019-05-31T08:27:52Z</dcterms:created>
  <dcterms:modified xsi:type="dcterms:W3CDTF">2021-10-19T07:32:41Z</dcterms:modified>
</cp:coreProperties>
</file>